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97" r:id="rId5"/>
    <p:sldId id="1427" r:id="rId6"/>
    <p:sldId id="260" r:id="rId7"/>
    <p:sldId id="411" r:id="rId8"/>
    <p:sldId id="1429" r:id="rId9"/>
    <p:sldId id="1428" r:id="rId10"/>
    <p:sldId id="1430" r:id="rId11"/>
    <p:sldId id="1431" r:id="rId12"/>
    <p:sldId id="1438" r:id="rId13"/>
    <p:sldId id="1432" r:id="rId14"/>
    <p:sldId id="1433" r:id="rId15"/>
    <p:sldId id="1434" r:id="rId16"/>
    <p:sldId id="1435" r:id="rId17"/>
    <p:sldId id="1436" r:id="rId18"/>
    <p:sldId id="264" r:id="rId19"/>
    <p:sldId id="415" r:id="rId20"/>
    <p:sldId id="414" r:id="rId21"/>
    <p:sldId id="420" r:id="rId22"/>
    <p:sldId id="1437" r:id="rId23"/>
    <p:sldId id="262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B3747-718A-B401-62CC-C5D5AE8EFB59}" name="Owner" initials="O" userId="Own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8" autoAdjust="0"/>
    <p:restoredTop sz="93321" autoAdjust="0"/>
  </p:normalViewPr>
  <p:slideViewPr>
    <p:cSldViewPr snapToGrid="0">
      <p:cViewPr varScale="1">
        <p:scale>
          <a:sx n="81" d="100"/>
          <a:sy n="81" d="100"/>
        </p:scale>
        <p:origin x="20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04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4A399C5-AC26-4480-A008-2C8B4F4290E3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A448BB8-DD30-4B39-AC68-6E7CDB5AA4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6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Let’s Learn About Supported Decision-Making!  We are excited you are joining us today to learn about this alternative to guardianship.</a:t>
            </a:r>
          </a:p>
          <a:p>
            <a:endParaRPr lang="en-US" dirty="0"/>
          </a:p>
          <a:p>
            <a:r>
              <a:rPr lang="en-US" dirty="0"/>
              <a:t>Today’s training is being provided by the Illinois Guardianship and Advocacy Commission to educate individuals on the Supported Decision-Making Act, Public Act 104-0614.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48BB8-DD30-4B39-AC68-6E7CDB5AA4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4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48BB8-DD30-4B39-AC68-6E7CDB5AA4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6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6E6E-7912-42A8-BD66-CDCD62D62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B4727F-550E-4706-8545-F5C2883DD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1918B-1354-4068-971C-301383E9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1FDA4-6996-4944-AE7A-14B0A5F7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5CE46-E128-439A-A21D-CB8F49EB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3D25-3FDB-44A3-8FFD-3ED9BF69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DB94C-2B12-4B79-88FE-7E0686CE3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564AF-0058-4E99-985B-2DF0E417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D34D7-712E-472F-B4CF-BE24E65D6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D045-FD1A-4C27-916E-131D7926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6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6FAFD-6BA0-42E4-B336-54297E2C9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6A8B0-B62F-434D-9B8D-4BF89F36F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8A9C-3641-4C82-BAE9-B045CA57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64C14-8CA9-4689-BD83-8F997CA1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90C47-B08D-4FF5-8792-AEE6F5DD4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7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B90-2F06-4982-83FE-9652B302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434A-EEBA-4F51-87AF-840C7921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5F0C5-ECF0-4B48-A98A-5444F4F7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6AAF3-94E4-42E0-9B7D-1182E1F3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9CF2D-2179-4C7A-ACEB-184903BD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4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CEEDA-685D-4D32-A532-D2DC94A9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836A0-0CC4-4DBA-B32A-129CAC977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E246-553E-4376-80D8-14A1ACB4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D0D31-E05E-48D0-80CA-2B8C1D16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ECF29-D083-4F36-A716-C144E807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4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B715-86A6-45FB-87BC-FA7A476F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0ABDC-6553-447C-9CBB-B1BBA3ED3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A7F2B-214A-4C5B-A3DC-4F042CC87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1D80A-D80A-4E00-8894-5EAA10883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E0AD9-A2F9-4187-88DE-F1524E2E7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9FCE7-190F-4E49-A3F2-9F45464A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5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46FB-0CC3-47A5-B5A3-ECBCD7298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4A468-453B-4002-91A3-B1FD89AA1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CD5CA-0FC5-4D47-8625-18EA82A5F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728EF-FE2E-4A7A-8A5C-91E71D546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F6818-A9FF-4577-841B-1A20A0EE5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E8C39-63FB-4CC9-86F6-712A91FE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FC868-0A41-4162-9F5B-C28F5D7A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DE4EEF-AA6C-4E04-802F-D27E57CD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0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4DD1F-7BF6-407E-985E-FFC6AD2F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1FFEF-5DF2-4265-AB44-DDAFE2D7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477CE-053A-403E-857E-4AC883A0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A1F01-2AC6-474D-BBF5-097F70D3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1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8733A-E9AA-40B4-A5F0-A076DA44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CDF13F-4CFF-4758-AD88-CC6443FF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9A47-0F55-48F1-A210-E74AE998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1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BC6D0-1681-4241-A547-F3AA090F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68970-AEAB-42DC-9CA6-F662FAA83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82F96-C79F-4A7A-8ECB-1E07FC785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3C80D-2170-470F-AC63-CC36C5E2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A9FE7-B0E5-4BD0-A4B7-B819A5DE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31807-881D-41A6-8D76-2C154C49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0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9BEB-2F98-4C26-8F63-0BA1ECBB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E0761B-5F14-444D-8892-994723C3C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1D5AF-074D-45EB-80EA-DC35BD356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F8A21-88CC-4D0C-867A-B1EC971F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7F7A0-4D13-4DF6-9CD9-0581BD64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7A364-8931-40A2-915A-24276B7E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9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332EA-45A7-4FDA-9251-82DDAB86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99ADD-662D-4121-9681-95588C2BC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D0DC5-8199-473D-8300-C44DFCC76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79D93-A1ED-4F3D-AD70-A0F1C98D415A}" type="datetimeFigureOut">
              <a:rPr lang="en-US" smtClean="0"/>
              <a:t>8/26/2024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7F14-AF7D-4BD2-AA86-41CFA534B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BD9FE-81E0-4149-87EB-B851609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E03D-39D2-4E52-95F1-640047905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2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4free.org/photo/4637/legal-right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4free.org/photo/4637/legal-right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.Parks@Illinois.gov" TargetMode="External"/><Relationship Id="rId2" Type="http://schemas.openxmlformats.org/officeDocument/2006/relationships/hyperlink" Target="https://www2.illinois.gov/sites/gac/Pages/default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3601516@N03/27571522123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628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ign-pen-business-document-48148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hecklist-pn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226683@N03/332581377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9356-D871-481A-9DB1-FB522C85D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132" y="1506741"/>
            <a:ext cx="10318348" cy="2041249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 You should Know about Guardianship and Supported Decision-Making in Illinois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721AA67-3BF1-4B7F-B436-9DA69AC8B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931" y="3547990"/>
            <a:ext cx="5710136" cy="10327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Speak Up and Speak Out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275816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E5EC4-D16A-F039-E641-1FC3CF6A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Substituted Judgement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A8B7C-2D6F-6813-1AF7-8043579E4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Guardians are to use substituted judgement first when making a decision for another.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Substituted Judgement requires the Guardian to seek and act on the preferences of the individual unless those preferences would cause substantial harm.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– Buying a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t.v.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religious preferences, access to sex education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6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9A74-5001-8524-A51A-A047EA58B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Interests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0A15-36F7-2D6C-F69E-356DA44A3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Guardian cannot determine the preferences of the person, then, they can make decisions based on what is in the best interests of the individual.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interest decisions must take into account decisions that are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focused on the person, represent the least restrictive approach, and maximize the person’s independence and self-reliance.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example might be deciding in favor of a surgery that would help benefit a person’s mobility for someone who may not have the ability to understand, make or communicate a medical decision.</a:t>
            </a:r>
          </a:p>
        </p:txBody>
      </p:sp>
    </p:spTree>
    <p:extLst>
      <p:ext uri="{BB962C8B-B14F-4D97-AF65-F5344CB8AC3E}">
        <p14:creationId xmlns:p14="http://schemas.microsoft.com/office/powerpoint/2010/main" val="133463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C612B-C613-2AB5-C2CF-2FEFAB46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Rights you keep even with a Guardian (1):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91744-074C-C364-1C50-744345613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refuse mental health treatment.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engage in sexual activity as long as you can give and obtain consent from a partner and understand the consequences.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vote.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counseling without your guardian’s notice or consent.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A608A2C4-1F5D-78DD-C2FA-C2E16B2F3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66659" y="365125"/>
            <a:ext cx="2291954" cy="1527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88D08-FE05-AAD1-54E9-705000AB2B7A}"/>
              </a:ext>
            </a:extLst>
          </p:cNvPr>
          <p:cNvSpPr txBox="1"/>
          <p:nvPr/>
        </p:nvSpPr>
        <p:spPr>
          <a:xfrm>
            <a:off x="952500" y="7043112"/>
            <a:ext cx="3290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pix4free.org/photo/4637/legal-right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3745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398DD-84FA-8F95-25E8-33B03468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Rights you keep even with a Guardian (2):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B55B1-0A27-776F-BEC3-FF7A8EB42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have input into decisions.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marry but must get court’s review.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services that are least restrictive.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 to person-centered services that maximize your independence and self-reliance.</a:t>
            </a:r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0C25AC14-E8A5-5E2B-42C9-AAFCE2246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19059" y="517525"/>
            <a:ext cx="2210991" cy="16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7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64BD9-5830-30F9-9B81-3A158805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6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Alternative to Guardianship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368A-0BE5-6F61-9B4F-97FAD20C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Supported Decision-Making Agreement Act became effective in February 2022.</a:t>
            </a:r>
          </a:p>
        </p:txBody>
      </p:sp>
    </p:spTree>
    <p:extLst>
      <p:ext uri="{BB962C8B-B14F-4D97-AF65-F5344CB8AC3E}">
        <p14:creationId xmlns:p14="http://schemas.microsoft.com/office/powerpoint/2010/main" val="246584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F095-F1AE-4C0A-B3D8-8D342F03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 Purpose of Supported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FAE44-E51F-4EBF-B3CC-E36B366DE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 recognize a less-restrictive alternative for                     adults with intellectual or developmental disabilities (ID/DD) who need assistance with decisions                                          regarding daily living.”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Supported Decision-Making provides an alternative to guardianship for adults with intellectual or developmental disabilities who need help in making decisions.  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1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71A2-73E6-4D45-A060-F4658E83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Supported Decision-Making Act Covers…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CDE66-22B8-4F72-A77F-01A0A02D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guiding principles and a presumption of capacity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Supporter duties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Supporter prohibitions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model Supported Decision-Making Agreement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Releases of Information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methods to end an agreement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abuse/neglect/exploitation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821171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BFC2-E645-4317-940A-639FD9E5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Description of Supported Decision-Making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07FA-82D1-4F47-9825-2E7948991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adult with an ID/DD (called a Principal) identifies a trusted Supporter (relative, friend) to assist in certain areas of life (medical, financial, living arrangements, work, etc.).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Supporter arrangements are put into a written Supported Decision-Making Agreement which both the Supporter and the Principal sign in front of 2 witnesses.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3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BFC2-E645-4317-940A-639FD9E5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Description of Supported Decision-Making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07FA-82D1-4F47-9825-2E7948991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Supporter helps the Principal with decisions in the identified areas of support.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Principal still makes the final decision.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Principal can act independent of a Supported Decision-Making Agreement if they so choose.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81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1267F-62C6-B8DF-3556-2C2E9D9E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Supported Decision-Making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5E29-D32F-09FF-43EB-EDABCC9E6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Diane and Erin Compton’s Supported Decision-Making Story</a:t>
            </a:r>
          </a:p>
        </p:txBody>
      </p:sp>
    </p:spTree>
    <p:extLst>
      <p:ext uri="{BB962C8B-B14F-4D97-AF65-F5344CB8AC3E}">
        <p14:creationId xmlns:p14="http://schemas.microsoft.com/office/powerpoint/2010/main" val="69870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23EB-A1BA-19E8-9D1F-4C8E571C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C980-DA60-1ED8-C06B-0E651969A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Teresa Parks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Erin Compton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Diane Compton </a:t>
            </a:r>
          </a:p>
        </p:txBody>
      </p:sp>
    </p:spTree>
    <p:extLst>
      <p:ext uri="{BB962C8B-B14F-4D97-AF65-F5344CB8AC3E}">
        <p14:creationId xmlns:p14="http://schemas.microsoft.com/office/powerpoint/2010/main" val="1554344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4F83-5C82-43A9-B3D6-144F23779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Contacting Illinois Guardianship and Advocacy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77BE4-8D55-4DA0-B775-882F3A72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051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Questions regarding guardianship or disability rights                    		1-866-274-8023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Resource information on guardianship and disability rights                                  		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https//: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www2.illinois.gov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/sites/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gac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Teresa Parks                                                                  		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Teresa.Parks@Illinois.gov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ogo for Illinois Guardianship and Advocacy Commission.  Letters I G A C written in blue with the works Illinois Guardianship and Advocacy Commission written underneath.">
            <a:extLst>
              <a:ext uri="{FF2B5EF4-FFF2-40B4-BE49-F238E27FC236}">
                <a16:creationId xmlns:a16="http://schemas.microsoft.com/office/drawing/2014/main" id="{84A7A706-09BB-4F50-B3AC-AC22D0CBF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408" y="5701249"/>
            <a:ext cx="2854909" cy="951427"/>
          </a:xfrm>
          <a:prstGeom prst="rect">
            <a:avLst/>
          </a:prstGeom>
        </p:spPr>
      </p:pic>
      <p:pic>
        <p:nvPicPr>
          <p:cNvPr id="5" name="Picture 4" descr="Green push-button telephone.">
            <a:extLst>
              <a:ext uri="{FF2B5EF4-FFF2-40B4-BE49-F238E27FC236}">
                <a16:creationId xmlns:a16="http://schemas.microsoft.com/office/drawing/2014/main" id="{D19B9788-4FE6-40EA-BFBA-746A7E078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10" y="2099321"/>
            <a:ext cx="1366954" cy="980080"/>
          </a:xfrm>
          <a:prstGeom prst="rect">
            <a:avLst/>
          </a:prstGeom>
        </p:spPr>
      </p:pic>
      <p:pic>
        <p:nvPicPr>
          <p:cNvPr id="5122" name="Picture 2" descr="Computer monitor, keyboard, and mouse.">
            <a:extLst>
              <a:ext uri="{FF2B5EF4-FFF2-40B4-BE49-F238E27FC236}">
                <a16:creationId xmlns:a16="http://schemas.microsoft.com/office/drawing/2014/main" id="{EB0279CA-A180-4A7C-8131-FF5CD196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0" y="4068722"/>
            <a:ext cx="1366955" cy="11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443C3-3430-4B6C-8B64-76E49EA0A294}"/>
              </a:ext>
            </a:extLst>
          </p:cNvPr>
          <p:cNvSpPr txBox="1"/>
          <p:nvPr/>
        </p:nvSpPr>
        <p:spPr>
          <a:xfrm>
            <a:off x="11546827" y="0"/>
            <a:ext cx="64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6286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094D-F5C1-4BE6-A555-A63EAE7F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Illinois Guardianship and Advocacy Commission (GAC)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5DB5B-D836-400F-8E26-C655CC73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37780" cy="4872495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GAC is an Illinois state agency that helped                                          pass the law on supported decision-making and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GAC has offices in Chicago, Springfield,                                                   and across Illinois.  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GAC has programs for persons                                                              with disabilities.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Outline of the state of Illinois with nine black stars showing the locations of the Guardianship and Advocacy Commission offices.">
            <a:extLst>
              <a:ext uri="{FF2B5EF4-FFF2-40B4-BE49-F238E27FC236}">
                <a16:creationId xmlns:a16="http://schemas.microsoft.com/office/drawing/2014/main" id="{F1998CB8-6452-44A5-86C6-C44C40D87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80" t="31219" r="42195" b="15772"/>
          <a:stretch/>
        </p:blipFill>
        <p:spPr>
          <a:xfrm>
            <a:off x="8073483" y="1122939"/>
            <a:ext cx="3557170" cy="55751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46343C-558D-4A77-A1DB-8D5C41FEF8A8}"/>
              </a:ext>
            </a:extLst>
          </p:cNvPr>
          <p:cNvSpPr txBox="1"/>
          <p:nvPr/>
        </p:nvSpPr>
        <p:spPr>
          <a:xfrm>
            <a:off x="11546827" y="0"/>
            <a:ext cx="645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7FD55-ABC6-E86D-DBFB-324CF1734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506" y="5607844"/>
            <a:ext cx="2725770" cy="10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4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421C9-45D5-4579-89BA-39265DB6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GAC Programs for </a:t>
            </a:r>
            <a:b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7CA80-9634-4C1C-9098-1F46BF9F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38571" cy="5032375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State Guardian - guardian of last resort for adults with disabilities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Advocacy Service - provides legal advice/representation for children and adults, often mental health related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 Rights Authority - investigates complaints of disability rights violations involving service providers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Education Advocacy Division - provides Illinois families assistance with special education questions/issues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3C104E-99E3-D675-2028-3975F6AD1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539" y="365125"/>
            <a:ext cx="2907549" cy="113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BAC1-8966-9CA3-AF76-0CC6A5F1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Guardian???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163F0-EF95-B604-CF44-73C37024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69" y="227091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Guardian is a legal role with legal duties to manage the affairs of another person.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Being legally responsible for someone else is different than being a parent or family member.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Even when a guardian is a parent or family member, all Guardians must follow the law – the Illinois Probate Act.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Guardians are appointed by the Court. The court decides the type of guardianship an adult might need.</a:t>
            </a:r>
          </a:p>
        </p:txBody>
      </p:sp>
      <p:pic>
        <p:nvPicPr>
          <p:cNvPr id="5" name="Picture 4" descr="A gavel on a red surface&#10;&#10;Description automatically generated with low confidence">
            <a:extLst>
              <a:ext uri="{FF2B5EF4-FFF2-40B4-BE49-F238E27FC236}">
                <a16:creationId xmlns:a16="http://schemas.microsoft.com/office/drawing/2014/main" id="{AEBA42EE-2162-DAB2-3594-8DF7E285C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79732" y="235744"/>
            <a:ext cx="25908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8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5586-0C95-2DF5-6B6E-306A5C14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Guardianships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2030-9DE9-AA15-23B9-775BAB561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Temporary or Permanent Guardian of Person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Plenary Guardian of the Person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 Guardian of the Person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Guardian of the Estate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Guardian of the Person and Estate</a:t>
            </a:r>
          </a:p>
        </p:txBody>
      </p: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FD43CAFD-EC54-0282-0C15-B97F2050D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03610" y="250508"/>
            <a:ext cx="3388390" cy="27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29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73C5-4FB0-E76E-DB14-E913B4411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Guardianship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01F8A-E179-B3A9-E6A2-8006D3F16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Court Order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Letters of Office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list: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type of guardianship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appointed guardian</a:t>
            </a:r>
          </a:p>
          <a:p>
            <a:pPr lvl="1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Unless the court order says so, a guardian cannot place a person into a residential facility without the court’s approval.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guardian can place an individual into a mental health facility or force psychotropic medication against an individual’s wishes.  There is a court process that must be followed instead.</a:t>
            </a: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81A1E296-58A9-B2C7-A3CE-40678B42D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58300" y="589987"/>
            <a:ext cx="2200275" cy="12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1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07683-4000-957D-BA98-8410E834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Guardians should consider when making decisions</a:t>
            </a:r>
            <a:endParaRPr 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33201-3282-8C3E-3A19-985F451BE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this decision make the person more independent?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this decision help make the person more self-reliant?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this decision be the least restrictive way of helping the person?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this decision focused on the person?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this decision based on what the person wants?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98C756B-4F62-3DD9-CAD4-B9795974B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72687" y="4800600"/>
            <a:ext cx="1593057" cy="17724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6DA612-6AE9-1BD8-E1DF-D9C192692FCA}"/>
              </a:ext>
            </a:extLst>
          </p:cNvPr>
          <p:cNvSpPr txBox="1"/>
          <p:nvPr/>
        </p:nvSpPr>
        <p:spPr>
          <a:xfrm>
            <a:off x="10072687" y="7301212"/>
            <a:ext cx="15930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ngall.com/checklist-p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945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B44A-8725-26A1-A931-972FCA4A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Guardians Make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56A00-3109-87FD-0661-0158006B4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the law, guardians are to use one of two ways of making decisions for another: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Substituted Judgement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Interest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36F96F-7D56-5985-14B8-55CE4E6B7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6331" y="3047999"/>
            <a:ext cx="2286000" cy="2366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C7A966-5E9D-6303-326B-25C8DFA1662E}"/>
              </a:ext>
            </a:extLst>
          </p:cNvPr>
          <p:cNvSpPr txBox="1"/>
          <p:nvPr/>
        </p:nvSpPr>
        <p:spPr>
          <a:xfrm>
            <a:off x="4953000" y="456723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7226683@N03/3325813776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6773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ae16cf-9bb6-487b-b48d-60d81bd48886" xsi:nil="true"/>
    <lcf76f155ced4ddcb4097134ff3c332f xmlns="73cadab7-6f92-43fd-8cb8-9adcefe0993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E92EEC89E54541BF77785F5C611F0A" ma:contentTypeVersion="15" ma:contentTypeDescription="Create a new document." ma:contentTypeScope="" ma:versionID="538b45493a3c45bcb06b7ac996046f6d">
  <xsd:schema xmlns:xsd="http://www.w3.org/2001/XMLSchema" xmlns:xs="http://www.w3.org/2001/XMLSchema" xmlns:p="http://schemas.microsoft.com/office/2006/metadata/properties" xmlns:ns2="73cadab7-6f92-43fd-8cb8-9adcefe09938" xmlns:ns3="a0ae16cf-9bb6-487b-b48d-60d81bd48886" xmlns:ns4="ce659575-1560-4371-b536-2f6b063282c6" targetNamespace="http://schemas.microsoft.com/office/2006/metadata/properties" ma:root="true" ma:fieldsID="91300c4c755d06997bb5b4bc28f8eb16" ns2:_="" ns3:_="" ns4:_="">
    <xsd:import namespace="73cadab7-6f92-43fd-8cb8-9adcefe09938"/>
    <xsd:import namespace="a0ae16cf-9bb6-487b-b48d-60d81bd48886"/>
    <xsd:import namespace="ce659575-1560-4371-b536-2f6b063282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cadab7-6f92-43fd-8cb8-9adcefe09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f24dd7c-477d-4263-a101-66fe04df76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e16cf-9bb6-487b-b48d-60d81bd4888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ffd0968-911c-4000-ae7e-7feec26c1939}" ma:internalName="TaxCatchAll" ma:showField="CatchAllData" ma:web="a0ae16cf-9bb6-487b-b48d-60d81bd488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59575-1560-4371-b536-2f6b063282c6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E0B3A2-C655-4B62-B28F-C9B3236ADD83}">
  <ds:schemaRefs>
    <ds:schemaRef ds:uri="http://schemas.microsoft.com/office/2006/documentManagement/types"/>
    <ds:schemaRef ds:uri="93d8f341-c53f-4a9f-8798-741dd54caf12"/>
    <ds:schemaRef ds:uri="http://purl.org/dc/elements/1.1/"/>
    <ds:schemaRef ds:uri="http://schemas.microsoft.com/office/2006/metadata/properties"/>
    <ds:schemaRef ds:uri="e3d878e5-eaf6-48ca-976a-4f6478da00d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0AAD0C-E20F-43AD-9E12-22A037403F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52540B-747D-4870-B549-715314520CDF}"/>
</file>

<file path=docProps/app.xml><?xml version="1.0" encoding="utf-8"?>
<Properties xmlns="http://schemas.openxmlformats.org/officeDocument/2006/extended-properties" xmlns:vt="http://schemas.openxmlformats.org/officeDocument/2006/docPropsVTypes">
  <TotalTime>29580</TotalTime>
  <Words>1025</Words>
  <Application>Microsoft Office PowerPoint</Application>
  <PresentationFormat>Widescreen</PresentationFormat>
  <Paragraphs>149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Office Theme</vt:lpstr>
      <vt:lpstr>Things You should Know about Guardianship and Supported Decision-Making in Illinois</vt:lpstr>
      <vt:lpstr>Presenters</vt:lpstr>
      <vt:lpstr>Illinois Guardianship and Advocacy Commission (GAC)</vt:lpstr>
      <vt:lpstr>GAC Programs for  People with Disabilities</vt:lpstr>
      <vt:lpstr>What is a Guardian???</vt:lpstr>
      <vt:lpstr>Types of Guardianships</vt:lpstr>
      <vt:lpstr>Guardianship Documents</vt:lpstr>
      <vt:lpstr>Questions Guardians should consider when making decisions</vt:lpstr>
      <vt:lpstr>How Guardians Make Decisions</vt:lpstr>
      <vt:lpstr>Substituted Judgement</vt:lpstr>
      <vt:lpstr>Best Interests</vt:lpstr>
      <vt:lpstr>Rights you keep even with a Guardian (1):</vt:lpstr>
      <vt:lpstr>Rights you keep even with a Guardian (2):</vt:lpstr>
      <vt:lpstr>An Alternative to Guardianship</vt:lpstr>
      <vt:lpstr>Overall Purpose of Supported Decision-Making</vt:lpstr>
      <vt:lpstr>The Supported Decision-Making Act Covers…</vt:lpstr>
      <vt:lpstr>General Description of Supported Decision-Making - 1</vt:lpstr>
      <vt:lpstr>General Description of Supported Decision-Making - 2</vt:lpstr>
      <vt:lpstr>Supported Decision-Making in Action</vt:lpstr>
      <vt:lpstr>Contacting Illinois Guardianship and Advocacy Commission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Supported Decision-Making Training</dc:title>
  <dc:creator>Parks, Teresa</dc:creator>
  <cp:lastModifiedBy>Parks, Teresa</cp:lastModifiedBy>
  <cp:revision>73</cp:revision>
  <cp:lastPrinted>2024-08-06T15:40:17Z</cp:lastPrinted>
  <dcterms:created xsi:type="dcterms:W3CDTF">2021-07-29T19:54:23Z</dcterms:created>
  <dcterms:modified xsi:type="dcterms:W3CDTF">2024-08-26T18:01:13Z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0x010100F83044C8746AF541901C670DA2D93C6B</vt:lpwstr>
  </property>
  <property fmtid="{D5CDD505-2E9C-101B-9397-08002B2CF9AE}" pid="3" name="MediaServiceImageTags">
    <vt:lpwstr/>
  </property>
</Properties>
</file>